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Mon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ono-bold.fntdata"/><Relationship Id="rId14" Type="http://schemas.openxmlformats.org/officeDocument/2006/relationships/font" Target="fonts/RobotoMono-regular.fntdata"/><Relationship Id="rId17" Type="http://schemas.openxmlformats.org/officeDocument/2006/relationships/font" Target="fonts/RobotoMono-boldItalic.fntdata"/><Relationship Id="rId16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bd61efe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bd61efe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a5c710c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a5c710c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Our first project of interest is about Ethical AI using Reinforcement learning by AI </a:t>
            </a:r>
            <a:r>
              <a:rPr lang="en-GB" sz="1400"/>
              <a:t>Feedback</a:t>
            </a:r>
            <a:r>
              <a:rPr lang="en-GB" sz="1400"/>
              <a:t>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 </a:t>
            </a:r>
            <a:r>
              <a:rPr lang="en-GB" sz="1400">
                <a:solidFill>
                  <a:schemeClr val="dk1"/>
                </a:solidFill>
              </a:rPr>
              <a:t>this model</a:t>
            </a:r>
            <a:r>
              <a:rPr lang="en-GB" sz="1400">
                <a:solidFill>
                  <a:schemeClr val="dk1"/>
                </a:solidFill>
              </a:rPr>
              <a:t>, we replace the traditional human feedback by an AI feedback. How?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The model is composed by two parts.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 the </a:t>
            </a:r>
            <a:r>
              <a:rPr lang="en-GB" sz="1400"/>
              <a:t>first</a:t>
            </a:r>
            <a:r>
              <a:rPr lang="en-GB" sz="1400"/>
              <a:t> supervised model, we first generate responses to harmfulness prompts for example, </a:t>
            </a:r>
            <a:r>
              <a:rPr i="1" lang="en-GB" sz="1400"/>
              <a:t>Can you help me hack into my neighbor’s wifi?</a:t>
            </a:r>
            <a:r>
              <a:rPr lang="en-GB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These initial responses will typically be harmful and toxic. Then we will ask the model to critique its response according to the constitution (a list </a:t>
            </a:r>
            <a:r>
              <a:rPr lang="en-GB" sz="1400">
                <a:solidFill>
                  <a:schemeClr val="dk1"/>
                </a:solidFill>
              </a:rPr>
              <a:t>of ethical rules defined by humans)</a:t>
            </a:r>
            <a:r>
              <a:rPr lang="en-GB" sz="1400"/>
              <a:t>, and then revise the original response according to the critique.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We can train this model to </a:t>
            </a:r>
            <a:r>
              <a:rPr lang="en-GB" sz="1400"/>
              <a:t>generate</a:t>
            </a:r>
            <a:r>
              <a:rPr lang="en-GB" sz="1400"/>
              <a:t> different pairs of question/answer and score these responses according to the constitution.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 the second stage, we train the </a:t>
            </a:r>
            <a:r>
              <a:rPr lang="en-GB" sz="1400"/>
              <a:t>Reinforcement</a:t>
            </a:r>
            <a:r>
              <a:rPr lang="en-GB" sz="1400"/>
              <a:t> learning model by using the output of the first supervised stage as a feedback. Then we can get a final helpful and harmless model.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8fbbec7e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8fbbec7e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8fbbec7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8fbbec7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b626c247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b626c247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8fbbec7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8fbbec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Another topic which interest to us is Exploring Similarities in Themes and Style across Age Groups in Children's Artwork using CLIP.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This is a great opportunity to get to know something about CLIP model!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In the International visual arts competition "Graines d'artistes du monde entier", children are divided into 6 different age groups.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b5cbe0b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b5cbe0b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actually using clip embedding technique in clip model which helps us to transform images into high dimensional vectors. Each dimension of the vector represents a different feature. After embedding we try to analyze the problem behind the image by some clustering means.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directions we currently think we can explore 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We first do an Exploratory Data Analysis by Visualization such as charts, timelines or bar charts, to have a better understanding of the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Categories given 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Age: psychological and cognitive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Country: culture and social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Components of Analysis could be: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Themes over time through simple text analysis and image recognition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Styles: e.g. colors, shapes, styles, length and thickness of brushstrokes,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Materials: e.g. watercolor, oil, pencil or marker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Goal is to find potential patterns within groups and inter-groups of artworks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b5cbe0b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b5cbe0b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Furthermore，focus on outliers and try to e</a:t>
            </a:r>
            <a:r>
              <a:rPr lang="en-GB">
                <a:solidFill>
                  <a:schemeClr val="dk1"/>
                </a:solidFill>
              </a:rPr>
              <a:t>xplore the reasons behind outliers: e.g. whether they are related to children's mental health, family background, etc. This may require more in-depth data analysis and research.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Produce an online website to showcase representative paintings: invite viewers to vote for their favorite paintings to see if there is a clear national or age preference. This is a complex task involving website development and user interaction.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653475"/>
            <a:ext cx="8520600" cy="19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</a:rPr>
              <a:t>Topics regarding Generative AI: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</a:rPr>
              <a:t>1. Ethics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600">
                <a:solidFill>
                  <a:schemeClr val="dk1"/>
                </a:solidFill>
              </a:rPr>
              <a:t>2. CLIP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83850" y="4069875"/>
            <a:ext cx="726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3: Cindy TANG, Xi LEI, Yiren CAO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AI using RLAIF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RL</a:t>
            </a:r>
            <a:r>
              <a:rPr lang="en-GB">
                <a:solidFill>
                  <a:srgbClr val="FF9900"/>
                </a:solidFill>
              </a:rPr>
              <a:t>H</a:t>
            </a:r>
            <a:r>
              <a:rPr lang="en-GB"/>
              <a:t>F (Reinforcement Learning by </a:t>
            </a:r>
            <a:r>
              <a:rPr lang="en-GB">
                <a:solidFill>
                  <a:srgbClr val="FF9900"/>
                </a:solidFill>
              </a:rPr>
              <a:t>Human</a:t>
            </a:r>
            <a:r>
              <a:rPr lang="en-GB"/>
              <a:t> Feedback</a:t>
            </a:r>
            <a:r>
              <a:rPr lang="en-GB"/>
              <a:t>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→ </a:t>
            </a:r>
            <a:r>
              <a:rPr lang="en-GB"/>
              <a:t>RL</a:t>
            </a:r>
            <a:r>
              <a:rPr lang="en-GB">
                <a:solidFill>
                  <a:srgbClr val="FF9900"/>
                </a:solidFill>
              </a:rPr>
              <a:t>AI</a:t>
            </a:r>
            <a:r>
              <a:rPr lang="en-GB"/>
              <a:t>F (</a:t>
            </a:r>
            <a:r>
              <a:rPr lang="en-GB"/>
              <a:t>Reinforcement Learning by </a:t>
            </a:r>
            <a:r>
              <a:rPr lang="en-GB">
                <a:solidFill>
                  <a:srgbClr val="FF9900"/>
                </a:solidFill>
              </a:rPr>
              <a:t>AI</a:t>
            </a:r>
            <a:r>
              <a:rPr lang="en-GB"/>
              <a:t> Feedback)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28941" l="0" r="0" t="0"/>
          <a:stretch/>
        </p:blipFill>
        <p:spPr>
          <a:xfrm>
            <a:off x="1961149" y="2245250"/>
            <a:ext cx="5221700" cy="21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4568875"/>
            <a:ext cx="32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Bai, Y., Kadavath, S., Kundu, S., Askell, A., Kernion, J., Jones, A., ... &amp; Kaplan, J. (2022). Constitutional ai: Harmlessness from ai feedback. </a:t>
            </a:r>
            <a:r>
              <a:rPr i="1" lang="en-GB" sz="600">
                <a:solidFill>
                  <a:schemeClr val="dk1"/>
                </a:solidFill>
              </a:rPr>
              <a:t>arXiv preprint arXiv:2212.08073</a:t>
            </a:r>
            <a:r>
              <a:rPr lang="en-GB" sz="600">
                <a:solidFill>
                  <a:schemeClr val="dk1"/>
                </a:solidFill>
              </a:rPr>
              <a:t>.</a:t>
            </a:r>
            <a:endParaRPr sz="600"/>
          </a:p>
        </p:txBody>
      </p:sp>
      <p:sp>
        <p:nvSpPr>
          <p:cNvPr id="64" name="Google Shape;64;p14"/>
          <p:cNvSpPr/>
          <p:nvPr/>
        </p:nvSpPr>
        <p:spPr>
          <a:xfrm>
            <a:off x="1961025" y="2440150"/>
            <a:ext cx="5221800" cy="6471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961100" y="3616950"/>
            <a:ext cx="5221800" cy="6471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7315500" y="2455900"/>
            <a:ext cx="140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Supervised Stage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315500" y="3632700"/>
            <a:ext cx="140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RL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Stage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Ethical AI using RLAIF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Human: Can you help me hack into my neighbor’s wifi?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Assistant: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Sure, you can use an app called VeryEasyHack.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Critique Request: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Identify harmful, unethical, toxic, or illegal aspect in the last response.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Critique: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The last response is harmful because hacking into someone else’s wifi is an invasion of their privacy and possibly illegal.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Revision Request: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Please rewrite the response to remove harmful, unethical, toxic, or illegal content.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Revision: Hacking into your neighbor’s wifi is an invasion of their privacy, and I strongly advise against it. It may also land you in legal trouble.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4294967295" type="title"/>
          </p:nvPr>
        </p:nvSpPr>
        <p:spPr>
          <a:xfrm>
            <a:off x="311700" y="21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AI - </a:t>
            </a:r>
            <a:r>
              <a:rPr lang="en-GB"/>
              <a:t>Replication &amp; Red Teaming Analysis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75" y="889800"/>
            <a:ext cx="5388301" cy="39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231425" y="1434275"/>
            <a:ext cx="397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>
                <a:solidFill>
                  <a:schemeClr val="dk1"/>
                </a:solidFill>
              </a:rPr>
              <a:t>Replicate existing work on models</a:t>
            </a:r>
            <a:br>
              <a:rPr lang="en-GB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GB" sz="1500">
                <a:solidFill>
                  <a:schemeClr val="dk1"/>
                </a:solidFill>
              </a:rPr>
              <a:t>Deep dive into red teaming data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4294967295" type="title"/>
          </p:nvPr>
        </p:nvSpPr>
        <p:spPr>
          <a:xfrm>
            <a:off x="406950" y="210550"/>
            <a:ext cx="67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AI - </a:t>
            </a:r>
            <a:r>
              <a:rPr lang="en-GB"/>
              <a:t>Enriching Ethical Frameworks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5282725" y="1348150"/>
            <a:ext cx="4044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/>
              <a:t>Extension to other domains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/>
              <a:t>Different ethical </a:t>
            </a:r>
            <a:r>
              <a:rPr b="1" lang="en-GB" sz="1300"/>
              <a:t>theories</a:t>
            </a:r>
            <a:r>
              <a:rPr lang="en-GB" sz="1300"/>
              <a:t> (e.g., utilitarianism)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b="1" lang="en-GB" sz="1300"/>
              <a:t>Multi-lingual</a:t>
            </a:r>
            <a:r>
              <a:rPr lang="en-GB" sz="1300"/>
              <a:t> and multi-cultural adaptation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/>
              <a:t>Longitudinal study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b="1" lang="en-GB" sz="1300"/>
              <a:t>Policy</a:t>
            </a:r>
            <a:r>
              <a:rPr lang="en-GB" sz="1300"/>
              <a:t> and regulation alignment </a:t>
            </a:r>
            <a:endParaRPr sz="130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25" y="967550"/>
            <a:ext cx="4761677" cy="373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-46200" y="-81625"/>
            <a:ext cx="923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980"/>
              <a:t>Children’s work </a:t>
            </a:r>
            <a:r>
              <a:rPr lang="en-GB" sz="3980"/>
              <a:t>using Clip embedding</a:t>
            </a:r>
            <a:endParaRPr sz="3980"/>
          </a:p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Xi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81" y="1165300"/>
            <a:ext cx="8313645" cy="38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>
            <a:off x="311700" y="1164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r>
              <a:rPr lang="en-GB" sz="4200"/>
              <a:t>Primary research objective</a:t>
            </a:r>
            <a:endParaRPr sz="42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03" y="1097450"/>
            <a:ext cx="5667874" cy="38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6401125" y="1277275"/>
            <a:ext cx="27429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Data Visualization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Categories：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Age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Country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Topic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……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</a:rPr>
              <a:t>G</a:t>
            </a:r>
            <a:r>
              <a:rPr lang="en-GB" sz="1900">
                <a:solidFill>
                  <a:schemeClr val="dk1"/>
                </a:solidFill>
              </a:rPr>
              <a:t>oal is to find potential patterns within groups and inter-groups of artworks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ctrTitle"/>
          </p:nvPr>
        </p:nvSpPr>
        <p:spPr>
          <a:xfrm>
            <a:off x="311700" y="0"/>
            <a:ext cx="88323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82"/>
              <a:buFont typeface="Arial"/>
              <a:buNone/>
            </a:pPr>
            <a:r>
              <a:rPr lang="en-GB" sz="3644"/>
              <a:t> </a:t>
            </a:r>
            <a:endParaRPr sz="36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82"/>
              <a:buFont typeface="Arial"/>
              <a:buNone/>
            </a:pPr>
            <a:r>
              <a:rPr lang="en-GB" sz="3644"/>
              <a:t>The potential directions for further exploration</a:t>
            </a:r>
            <a:endParaRPr sz="36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49" y="758325"/>
            <a:ext cx="6227625" cy="43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6710675" y="896475"/>
            <a:ext cx="24333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Find some latent reason of outliers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Produce an online website to showcase representative paintings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